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59" r:id="rId2"/>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a:srgbClr val="F9F9F9"/>
    <a:srgbClr val="FF5050"/>
    <a:srgbClr val="FF7C80"/>
    <a:srgbClr val="FFFF66"/>
    <a:srgbClr val="FFCCCC"/>
    <a:srgbClr val="000000"/>
    <a:srgbClr val="FFCC66"/>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60" autoAdjust="0"/>
  </p:normalViewPr>
  <p:slideViewPr>
    <p:cSldViewPr snapToGrid="0">
      <p:cViewPr varScale="1">
        <p:scale>
          <a:sx n="74" d="100"/>
          <a:sy n="74" d="100"/>
        </p:scale>
        <p:origin x="3696" y="54"/>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567" tIns="45785" rIns="91567" bIns="457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67" tIns="45785" rIns="91567" bIns="45785" rtlCol="0"/>
          <a:lstStyle>
            <a:lvl1pPr algn="r">
              <a:defRPr sz="1200"/>
            </a:lvl1pPr>
          </a:lstStyle>
          <a:p>
            <a:fld id="{70F99883-74AE-4A2C-81B7-5B86A08198C0}" type="datetimeFigureOut">
              <a:rPr kumimoji="1" lang="ja-JP" altLang="en-US" smtClean="0"/>
              <a:t>2015/12/1</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67" tIns="45785" rIns="91567" bIns="45785"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3"/>
          </a:xfrm>
          <a:prstGeom prst="rect">
            <a:avLst/>
          </a:prstGeom>
        </p:spPr>
        <p:txBody>
          <a:bodyPr vert="horz" lIns="91567" tIns="45785" rIns="91567" bIns="457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8"/>
            <a:ext cx="2949786" cy="498692"/>
          </a:xfrm>
          <a:prstGeom prst="rect">
            <a:avLst/>
          </a:prstGeom>
        </p:spPr>
        <p:txBody>
          <a:bodyPr vert="horz" lIns="91567" tIns="45785" rIns="91567" bIns="457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8692"/>
          </a:xfrm>
          <a:prstGeom prst="rect">
            <a:avLst/>
          </a:prstGeom>
        </p:spPr>
        <p:txBody>
          <a:bodyPr vert="horz" lIns="91567" tIns="45785" rIns="91567" bIns="45785"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12/1/2015</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17" Type="http://schemas.openxmlformats.org/officeDocument/2006/relationships/image" Target="../media/image9.png"/><Relationship Id="rId2" Type="http://schemas.openxmlformats.org/officeDocument/2006/relationships/image" Target="../media/image1.jpg"/><Relationship Id="rId16"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hr-kanzai.co.jp/" TargetMode="Externa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正方形/長方形 3"/>
          <p:cNvSpPr/>
          <p:nvPr/>
        </p:nvSpPr>
        <p:spPr>
          <a:xfrm>
            <a:off x="251178" y="386545"/>
            <a:ext cx="5806676" cy="1200329"/>
          </a:xfrm>
          <a:prstGeom prst="rect">
            <a:avLst/>
          </a:prstGeom>
        </p:spPr>
        <p:txBody>
          <a:bodyPr wrap="square">
            <a:spAutoFit/>
          </a:bodyPr>
          <a:lstStyle/>
          <a:p>
            <a:r>
              <a:rPr lang="ja-JP" altLang="en-US" sz="7200" b="1" dirty="0" smtClean="0">
                <a:solidFill>
                  <a:srgbClr val="FFFFFF"/>
                </a:solidFill>
                <a:latin typeface="ＤＦロマン雪W9" panose="040B0909000000000000" pitchFamily="49" charset="-128"/>
                <a:ea typeface="ＤＦロマン雪W9" panose="040B0909000000000000" pitchFamily="49" charset="-128"/>
              </a:rPr>
              <a:t>わくわく便り</a:t>
            </a:r>
            <a:endParaRPr lang="ja-JP" altLang="en-US" sz="7200" b="1" dirty="0">
              <a:solidFill>
                <a:srgbClr val="FFFFFF"/>
              </a:solidFill>
              <a:latin typeface="ＤＦロマン雪W9" panose="040B0909000000000000" pitchFamily="49" charset="-128"/>
              <a:ea typeface="ＤＦロマン雪W9" panose="040B0909000000000000" pitchFamily="49" charset="-128"/>
            </a:endParaRPr>
          </a:p>
        </p:txBody>
      </p:sp>
      <p:sp>
        <p:nvSpPr>
          <p:cNvPr id="2" name="テキスト ボックス 1"/>
          <p:cNvSpPr txBox="1"/>
          <p:nvPr/>
        </p:nvSpPr>
        <p:spPr>
          <a:xfrm>
            <a:off x="6201155" y="908318"/>
            <a:ext cx="1520124" cy="584775"/>
          </a:xfrm>
          <a:prstGeom prst="rect">
            <a:avLst/>
          </a:prstGeom>
          <a:noFill/>
        </p:spPr>
        <p:txBody>
          <a:bodyPr wrap="square" rtlCol="0">
            <a:spAutoFit/>
          </a:bodyPr>
          <a:lstStyle/>
          <a:p>
            <a:r>
              <a:rPr kumimoji="1" lang="ja-JP" altLang="en-US" sz="3200" b="1" dirty="0" smtClean="0">
                <a:solidFill>
                  <a:schemeClr val="bg1"/>
                </a:solidFill>
                <a:latin typeface="ＤＦＧロマン雪W9" panose="040B0900000000000000" pitchFamily="50" charset="-128"/>
                <a:ea typeface="ＤＦＧロマン雪W9" panose="040B0900000000000000" pitchFamily="50" charset="-128"/>
              </a:rPr>
              <a:t>第４号</a:t>
            </a:r>
            <a:endParaRPr kumimoji="1" lang="ja-JP" altLang="en-US" sz="3200" b="1" dirty="0">
              <a:solidFill>
                <a:schemeClr val="bg1"/>
              </a:solidFill>
              <a:latin typeface="ＤＦＧロマン雪W9" panose="040B0900000000000000" pitchFamily="50" charset="-128"/>
              <a:ea typeface="ＤＦＧロマン雪W9" panose="040B0900000000000000" pitchFamily="50" charset="-128"/>
            </a:endParaRPr>
          </a:p>
        </p:txBody>
      </p:sp>
      <p:sp>
        <p:nvSpPr>
          <p:cNvPr id="3" name="テキスト ボックス 2"/>
          <p:cNvSpPr txBox="1"/>
          <p:nvPr/>
        </p:nvSpPr>
        <p:spPr>
          <a:xfrm>
            <a:off x="5813814" y="189697"/>
            <a:ext cx="2237071" cy="338554"/>
          </a:xfrm>
          <a:prstGeom prst="rect">
            <a:avLst/>
          </a:prstGeom>
          <a:noFill/>
        </p:spPr>
        <p:txBody>
          <a:bodyPr wrap="square" rtlCol="0">
            <a:spAutoFit/>
          </a:bodyPr>
          <a:lstStyle/>
          <a:p>
            <a:r>
              <a:rPr lang="ja-JP" altLang="en-US" sz="1600" b="1" dirty="0" smtClean="0">
                <a:solidFill>
                  <a:schemeClr val="bg1"/>
                </a:solidFill>
                <a:latin typeface="ＤＦＧロマン雪W9" panose="040B0900000000000000" pitchFamily="50" charset="-128"/>
                <a:ea typeface="ＤＦＧロマン雪W9" panose="040B0900000000000000" pitchFamily="50" charset="-128"/>
              </a:rPr>
              <a:t>２０１５年</a:t>
            </a:r>
            <a:r>
              <a:rPr lang="ja-JP" altLang="en-US" sz="1600" b="1" dirty="0">
                <a:solidFill>
                  <a:schemeClr val="bg1"/>
                </a:solidFill>
                <a:latin typeface="ＤＦＧロマン雪W9" panose="040B0900000000000000" pitchFamily="50" charset="-128"/>
                <a:ea typeface="ＤＦＧロマン雪W9" panose="040B0900000000000000" pitchFamily="50" charset="-128"/>
              </a:rPr>
              <a:t>１１</a:t>
            </a:r>
            <a:r>
              <a:rPr lang="ja-JP" altLang="en-US" sz="1600" b="1" dirty="0" smtClean="0">
                <a:solidFill>
                  <a:schemeClr val="bg1"/>
                </a:solidFill>
                <a:latin typeface="ＤＦＧロマン雪W9" panose="040B0900000000000000" pitchFamily="50" charset="-128"/>
                <a:ea typeface="ＤＦＧロマン雪W9" panose="040B0900000000000000" pitchFamily="50" charset="-128"/>
              </a:rPr>
              <a:t>月発行</a:t>
            </a:r>
            <a:endParaRPr kumimoji="1" lang="ja-JP" altLang="en-US" sz="1600" b="1" dirty="0">
              <a:solidFill>
                <a:schemeClr val="bg1"/>
              </a:solidFill>
              <a:latin typeface="ＤＦＧロマン雪W9" panose="040B0900000000000000" pitchFamily="50" charset="-128"/>
              <a:ea typeface="ＤＦＧロマン雪W9" panose="040B0900000000000000" pitchFamily="50" charset="-128"/>
            </a:endParaRPr>
          </a:p>
        </p:txBody>
      </p:sp>
      <p:sp>
        <p:nvSpPr>
          <p:cNvPr id="24" name="テキスト ボックス 23"/>
          <p:cNvSpPr txBox="1"/>
          <p:nvPr/>
        </p:nvSpPr>
        <p:spPr>
          <a:xfrm>
            <a:off x="4512916" y="5975073"/>
            <a:ext cx="2599885" cy="646331"/>
          </a:xfrm>
          <a:prstGeom prst="rect">
            <a:avLst/>
          </a:prstGeom>
          <a:solidFill>
            <a:srgbClr val="FFFFFF">
              <a:alpha val="69804"/>
            </a:srgbClr>
          </a:solidFill>
          <a:ln>
            <a:noFill/>
          </a:ln>
          <a:effectLst/>
        </p:spPr>
        <p:txBody>
          <a:bodyPr wrap="square" rtlCol="0">
            <a:spAutoFit/>
          </a:bodyPr>
          <a:lstStyle/>
          <a:p>
            <a:pPr marL="0" marR="0" lvl="0" indent="0" algn="ctr" defTabSz="1019007" eaLnBrk="1" fontAlgn="auto" latinLnBrk="0" hangingPunct="1">
              <a:lnSpc>
                <a:spcPct val="100000"/>
              </a:lnSpc>
              <a:spcBef>
                <a:spcPts val="0"/>
              </a:spcBef>
              <a:spcAft>
                <a:spcPts val="0"/>
              </a:spcAft>
              <a:buClrTx/>
              <a:buSzTx/>
              <a:buFontTx/>
              <a:buNone/>
              <a:tabLst/>
              <a:defRPr/>
            </a:pPr>
            <a:r>
              <a:rPr lang="ja-JP" altLang="en-US" sz="1800" b="1" kern="0" dirty="0" smtClean="0">
                <a:solidFill>
                  <a:srgbClr val="0070C0"/>
                </a:solidFill>
                <a:latin typeface="ふい字" panose="02000609000000000000" pitchFamily="1" charset="-128"/>
                <a:ea typeface="ふい字" panose="02000609000000000000" pitchFamily="1" charset="-128"/>
              </a:rPr>
              <a:t>☆広報委員会☆</a:t>
            </a:r>
            <a:endParaRPr lang="en-US" altLang="ja-JP" sz="1800" b="1" kern="0" dirty="0" smtClean="0">
              <a:solidFill>
                <a:srgbClr val="0070C0"/>
              </a:solidFill>
              <a:latin typeface="ふい字" panose="02000609000000000000" pitchFamily="1" charset="-128"/>
              <a:ea typeface="ふい字" panose="02000609000000000000" pitchFamily="1" charset="-128"/>
            </a:endParaRPr>
          </a:p>
          <a:p>
            <a:pPr marL="0" marR="0" lvl="0" indent="0" algn="ctr" defTabSz="1019007" eaLnBrk="1" fontAlgn="auto" latinLnBrk="0" hangingPunct="1">
              <a:lnSpc>
                <a:spcPct val="100000"/>
              </a:lnSpc>
              <a:spcBef>
                <a:spcPts val="0"/>
              </a:spcBef>
              <a:spcAft>
                <a:spcPts val="0"/>
              </a:spcAft>
              <a:buClrTx/>
              <a:buSzTx/>
              <a:buFontTx/>
              <a:buNone/>
              <a:tabLst/>
              <a:defRPr/>
            </a:pPr>
            <a:r>
              <a:rPr lang="ja-JP" altLang="en-US" sz="1800" b="1" kern="0" dirty="0" smtClean="0">
                <a:solidFill>
                  <a:srgbClr val="0070C0"/>
                </a:solidFill>
                <a:latin typeface="ふい字" panose="02000609000000000000" pitchFamily="1" charset="-128"/>
                <a:ea typeface="ふい字" panose="02000609000000000000" pitchFamily="1" charset="-128"/>
              </a:rPr>
              <a:t>メンバーのご紹介</a:t>
            </a:r>
            <a:endParaRPr kumimoji="1" lang="en-US" altLang="ja-JP" sz="1800" b="1" i="0" u="none" strike="noStrike" kern="0" cap="none" spc="0" normalizeH="0" baseline="0" noProof="0" dirty="0">
              <a:ln>
                <a:noFill/>
              </a:ln>
              <a:solidFill>
                <a:srgbClr val="0070C0"/>
              </a:solidFill>
              <a:effectLst/>
              <a:uLnTx/>
              <a:uFillTx/>
              <a:latin typeface="ふい字" panose="02000609000000000000" pitchFamily="1" charset="-128"/>
              <a:ea typeface="ふい字" panose="02000609000000000000" pitchFamily="1" charset="-128"/>
            </a:endParaRPr>
          </a:p>
        </p:txBody>
      </p:sp>
      <p:sp>
        <p:nvSpPr>
          <p:cNvPr id="20" name="テキスト ボックス 19"/>
          <p:cNvSpPr txBox="1"/>
          <p:nvPr/>
        </p:nvSpPr>
        <p:spPr>
          <a:xfrm>
            <a:off x="340531" y="6510172"/>
            <a:ext cx="3530072" cy="4101123"/>
          </a:xfrm>
          <a:prstGeom prst="rect">
            <a:avLst/>
          </a:prstGeom>
          <a:solidFill>
            <a:srgbClr val="FFFFFF">
              <a:alpha val="80000"/>
            </a:srgbClr>
          </a:solid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endParaRPr lang="en-US" altLang="ja-JP" sz="1800" b="1" kern="0" dirty="0" smtClean="0">
              <a:solidFill>
                <a:srgbClr val="CC0000"/>
              </a:solidFill>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800" b="1" kern="0" dirty="0" smtClean="0">
                <a:solidFill>
                  <a:srgbClr val="CC0000"/>
                </a:solidFill>
                <a:latin typeface="ふい字" panose="02000609000000000000" pitchFamily="1" charset="-128"/>
                <a:ea typeface="ふい字" panose="02000609000000000000" pitchFamily="1" charset="-128"/>
              </a:rPr>
              <a:t>私たちの現場紹介</a:t>
            </a:r>
            <a:endParaRPr lang="en-US" altLang="ja-JP" sz="1800" b="1" kern="0" dirty="0" smtClean="0">
              <a:solidFill>
                <a:srgbClr val="CC0000"/>
              </a:solidFill>
              <a:latin typeface="ふい字" panose="02000609000000000000" pitchFamily="1" charset="-128"/>
              <a:ea typeface="ふい字" panose="02000609000000000000" pitchFamily="1" charset="-128"/>
            </a:endParaRPr>
          </a:p>
          <a:p>
            <a:pPr marL="0" marR="0" lvl="0" indent="0" algn="ctr" defTabSz="1019007" eaLnBrk="1" fontAlgn="auto" latinLnBrk="0" hangingPunct="1">
              <a:lnSpc>
                <a:spcPct val="100000"/>
              </a:lnSpc>
              <a:spcBef>
                <a:spcPts val="0"/>
              </a:spcBef>
              <a:spcAft>
                <a:spcPts val="0"/>
              </a:spcAft>
              <a:buClrTx/>
              <a:buSzTx/>
              <a:buFontTx/>
              <a:buNone/>
              <a:tabLst/>
              <a:defRPr/>
            </a:pPr>
            <a:endParaRPr lang="en-US" altLang="ja-JP" sz="1050" b="1" kern="0" dirty="0">
              <a:latin typeface="ふい字"/>
              <a:ea typeface="TA微妙ADD" panose="02000609000000000000" pitchFamily="1" charset="-128"/>
            </a:endParaRPr>
          </a:p>
          <a:p>
            <a:pPr marL="0" marR="0" lvl="0" indent="0" algn="ctr" defTabSz="1019007" eaLnBrk="1" fontAlgn="auto" latinLnBrk="0" hangingPunct="1">
              <a:lnSpc>
                <a:spcPct val="100000"/>
              </a:lnSpc>
              <a:spcBef>
                <a:spcPts val="0"/>
              </a:spcBef>
              <a:spcAft>
                <a:spcPts val="0"/>
              </a:spcAft>
              <a:buClrTx/>
              <a:buSzTx/>
              <a:buFontTx/>
              <a:buNone/>
              <a:tabLst/>
              <a:defRPr/>
            </a:pPr>
            <a:r>
              <a:rPr lang="ja-JP" altLang="en-US" sz="1400" b="1" kern="0" noProof="0" dirty="0" smtClean="0">
                <a:latin typeface="ふい字" panose="02000609000000000000" pitchFamily="1" charset="-128"/>
                <a:ea typeface="ふい字" panose="02000609000000000000" pitchFamily="1" charset="-128"/>
              </a:rPr>
              <a:t>～広島がん高精度放射線治療センター～</a:t>
            </a:r>
            <a:endParaRPr lang="en-US" altLang="ja-JP" sz="1400" b="1" kern="0" noProof="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endParaRPr lang="en-US" altLang="ja-JP" sz="110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smtClean="0">
                <a:latin typeface="ふい字" panose="02000609000000000000" pitchFamily="1" charset="-128"/>
                <a:ea typeface="ふい字" panose="02000609000000000000" pitchFamily="1" charset="-128"/>
              </a:rPr>
              <a:t>　広島駅北口、東区</a:t>
            </a:r>
            <a:r>
              <a:rPr lang="ja-JP" altLang="en-US" sz="1050" b="1" kern="0" dirty="0">
                <a:latin typeface="ふい字" panose="02000609000000000000" pitchFamily="1" charset="-128"/>
                <a:ea typeface="ふい字" panose="02000609000000000000" pitchFamily="1" charset="-128"/>
              </a:rPr>
              <a:t>二葉</a:t>
            </a:r>
            <a:r>
              <a:rPr lang="ja-JP" altLang="en-US" sz="1050" b="1" kern="0" dirty="0" smtClean="0">
                <a:latin typeface="ふい字" panose="02000609000000000000" pitchFamily="1" charset="-128"/>
                <a:ea typeface="ふい字" panose="02000609000000000000" pitchFamily="1" charset="-128"/>
              </a:rPr>
              <a:t>の里に「広島がん高精度放射線治療センター」が開設され、「広島県医師会館」も新築移転いたしました。</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a:latin typeface="ふい字" panose="02000609000000000000" pitchFamily="1" charset="-128"/>
                <a:ea typeface="ふい字" panose="02000609000000000000" pitchFamily="1" charset="-128"/>
              </a:rPr>
              <a:t>　</a:t>
            </a:r>
            <a:r>
              <a:rPr lang="ja-JP" altLang="en-US" sz="1050" b="1" kern="0" dirty="0" smtClean="0">
                <a:latin typeface="ふい字" panose="02000609000000000000" pitchFamily="1" charset="-128"/>
                <a:ea typeface="ふい字" panose="02000609000000000000" pitchFamily="1" charset="-128"/>
              </a:rPr>
              <a:t>ありがたいことに、私ども広島管財に設備業務を委託</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smtClean="0">
                <a:latin typeface="ふい字" panose="02000609000000000000" pitchFamily="1" charset="-128"/>
                <a:ea typeface="ふい字" panose="02000609000000000000" pitchFamily="1" charset="-128"/>
              </a:rPr>
              <a:t>くださる事になり、１１月から３名の設備員さんが常駐しています。</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a:latin typeface="ふい字" panose="02000609000000000000" pitchFamily="1" charset="-128"/>
                <a:ea typeface="ふい字" panose="02000609000000000000" pitchFamily="1" charset="-128"/>
              </a:rPr>
              <a:t>　</a:t>
            </a:r>
            <a:r>
              <a:rPr lang="ja-JP" altLang="en-US" sz="1050" b="1" kern="0" dirty="0" smtClean="0">
                <a:latin typeface="ふい字" panose="02000609000000000000" pitchFamily="1" charset="-128"/>
                <a:ea typeface="ふい字" panose="02000609000000000000" pitchFamily="1" charset="-128"/>
              </a:rPr>
              <a:t>所長には、本社から河村さんが任命され、新しく始まった現場を取りまとめています。</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endParaRPr lang="en-US" altLang="ja-JP" sz="1050" b="1" kern="0" dirty="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smtClean="0">
                <a:latin typeface="ふい字" panose="02000609000000000000" pitchFamily="1" charset="-128"/>
                <a:ea typeface="ふい字" panose="02000609000000000000" pitchFamily="1" charset="-128"/>
              </a:rPr>
              <a:t>　</a:t>
            </a:r>
            <a:r>
              <a:rPr lang="en-US" altLang="ja-JP" sz="1050" b="1" kern="0" dirty="0" smtClean="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河村所長のコメント</a:t>
            </a:r>
            <a:r>
              <a:rPr lang="en-US" altLang="ja-JP" sz="1050" b="1" kern="0" dirty="0" smtClean="0">
                <a:latin typeface="ふい字" panose="02000609000000000000" pitchFamily="1" charset="-128"/>
                <a:ea typeface="ふい字" panose="02000609000000000000" pitchFamily="1" charset="-128"/>
              </a:rPr>
              <a:t>】</a:t>
            </a:r>
            <a:endParaRPr lang="en-US" altLang="ja-JP" sz="1050" b="1" kern="0" dirty="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この度、所長として新たなスタートをきった河村です。</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smtClean="0">
                <a:latin typeface="ふい字" panose="02000609000000000000" pitchFamily="1" charset="-128"/>
                <a:ea typeface="ふい字" panose="02000609000000000000" pitchFamily="1" charset="-128"/>
              </a:rPr>
              <a:t>受託が決まってから開設まで、時間があまりなく準備が大変でしたが、他２名の仲間と本社のサポートもあり、なんとか無事に新現場を立ち上げる事ができました。</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a:latin typeface="ふい字" panose="02000609000000000000" pitchFamily="1" charset="-128"/>
                <a:ea typeface="ふい字" panose="02000609000000000000" pitchFamily="1" charset="-128"/>
              </a:rPr>
              <a:t>　所長</a:t>
            </a:r>
            <a:r>
              <a:rPr lang="ja-JP" altLang="en-US" sz="1050" b="1" kern="0" dirty="0" smtClean="0">
                <a:latin typeface="ふい字" panose="02000609000000000000" pitchFamily="1" charset="-128"/>
                <a:ea typeface="ふい字" panose="02000609000000000000" pitchFamily="1" charset="-128"/>
              </a:rPr>
              <a:t>として責任をもって仕事に精進し、お客様からたくさんの</a:t>
            </a:r>
            <a:r>
              <a:rPr lang="en-US" altLang="ja-JP" sz="1050" b="1" kern="0" dirty="0" smtClean="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ありがとう</a:t>
            </a:r>
            <a:r>
              <a:rPr lang="en-US" altLang="ja-JP" sz="1050" b="1" kern="0" dirty="0" smtClean="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を頂けるよう、私たちもたくさんの</a:t>
            </a:r>
            <a:r>
              <a:rPr lang="en-US" altLang="ja-JP" sz="1050" b="1" kern="0" dirty="0" smtClean="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ありがとう</a:t>
            </a:r>
            <a:r>
              <a:rPr lang="en-US" altLang="ja-JP" sz="1050" b="1" kern="0" dirty="0" smtClean="0">
                <a:latin typeface="ふい字" panose="02000609000000000000" pitchFamily="1" charset="-128"/>
                <a:ea typeface="ふい字" panose="02000609000000000000" pitchFamily="1" charset="-128"/>
              </a:rPr>
              <a:t>』</a:t>
            </a:r>
            <a:r>
              <a:rPr lang="ja-JP" altLang="en-US" sz="1050" b="1" kern="0" dirty="0" smtClean="0">
                <a:latin typeface="ふい字" panose="02000609000000000000" pitchFamily="1" charset="-128"/>
                <a:ea typeface="ふい字" panose="02000609000000000000" pitchFamily="1" charset="-128"/>
              </a:rPr>
              <a:t>をお客様に提供していきます。</a:t>
            </a:r>
            <a:endParaRPr lang="en-US" altLang="ja-JP" sz="1050" b="1" kern="0" dirty="0" smtClean="0">
              <a:latin typeface="ふい字" panose="02000609000000000000" pitchFamily="1" charset="-128"/>
              <a:ea typeface="ふい字" panose="02000609000000000000" pitchFamily="1" charset="-128"/>
            </a:endParaRPr>
          </a:p>
          <a:p>
            <a:pPr marL="0" marR="0" lvl="0" indent="0" defTabSz="1019007" eaLnBrk="1" fontAlgn="auto" latinLnBrk="0" hangingPunct="1">
              <a:lnSpc>
                <a:spcPct val="100000"/>
              </a:lnSpc>
              <a:spcBef>
                <a:spcPts val="0"/>
              </a:spcBef>
              <a:spcAft>
                <a:spcPts val="0"/>
              </a:spcAft>
              <a:buClrTx/>
              <a:buSzTx/>
              <a:buFontTx/>
              <a:buNone/>
              <a:tabLst/>
              <a:defRPr/>
            </a:pPr>
            <a:r>
              <a:rPr lang="ja-JP" altLang="en-US" sz="1050" b="1" kern="0" dirty="0">
                <a:latin typeface="ふい字" panose="02000609000000000000" pitchFamily="1" charset="-128"/>
                <a:ea typeface="ふい字" panose="02000609000000000000" pitchFamily="1" charset="-128"/>
              </a:rPr>
              <a:t>　</a:t>
            </a:r>
            <a:r>
              <a:rPr lang="ja-JP" altLang="en-US" sz="1050" b="1" kern="0" dirty="0" smtClean="0">
                <a:latin typeface="ふい字" panose="02000609000000000000" pitchFamily="1" charset="-128"/>
                <a:ea typeface="ふい字" panose="02000609000000000000" pitchFamily="1" charset="-128"/>
              </a:rPr>
              <a:t>皆様、これからも宜しくお願いします！」</a:t>
            </a:r>
            <a:endParaRPr lang="en-US" altLang="ja-JP" sz="1050" b="1" kern="0" dirty="0" smtClean="0">
              <a:latin typeface="ふい字" panose="02000609000000000000" pitchFamily="1" charset="-128"/>
              <a:ea typeface="ふい字" panose="02000609000000000000" pitchFamily="1" charset="-128"/>
            </a:endParaRPr>
          </a:p>
        </p:txBody>
      </p:sp>
      <p:pic>
        <p:nvPicPr>
          <p:cNvPr id="1026" name="Picture 2" descr="C:\Users\kuwahara\Desktop\20151120_16371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217" b="66064" l="14931" r="83507">
                        <a14:foregroundMark x1="36806" y1="63623" x2="45139" y2="65479"/>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0043460">
            <a:off x="4094251" y="7648472"/>
            <a:ext cx="1234439" cy="21945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uwahara\Desktop\20151120_163733.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41840" y1="72363" x2="10677" y2="80518"/>
                        <a14:backgroundMark x1="61198" y1="71729" x2="64236" y2="71533"/>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135729" y="7957456"/>
            <a:ext cx="1227175" cy="2181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uwahara\Desktop\20151120_163825.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51389" y1="29004" x2="50608" y2="23389"/>
                        <a14:foregroundMark x1="51563" y1="23535" x2="56944" y2="23242"/>
                        <a14:foregroundMark x1="54253" y1="43311" x2="54253" y2="43311"/>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666022">
            <a:off x="6394728" y="8812927"/>
            <a:ext cx="1104901" cy="19642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uwahara\Desktop\20151120_163745.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254" b="90186" l="6771" r="94358">
                        <a14:foregroundMark x1="18056" y1="56494" x2="33594" y2="70068"/>
                        <a14:foregroundMark x1="17274" y1="57080" x2="13889" y2="63965"/>
                        <a14:foregroundMark x1="85677" y1="59424" x2="94531" y2="78223"/>
                        <a14:foregroundMark x1="65625" y1="76367" x2="70486" y2="81201"/>
                        <a14:foregroundMark x1="73698" y1="80615" x2="84983" y2="78760"/>
                        <a14:foregroundMark x1="34115" y1="71045" x2="37760" y2="76660"/>
                        <a14:foregroundMark x1="37500" y1="77734" x2="19531" y2="80713"/>
                        <a14:foregroundMark x1="8941" y1="66113" x2="7118" y2="70557"/>
                        <a14:foregroundMark x1="7639" y1="70557" x2="6771" y2="74365"/>
                        <a14:foregroundMark x1="9549" y1="76367" x2="11285" y2="78857"/>
                        <a14:backgroundMark x1="37240" y1="72021" x2="37847" y2="76074"/>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0698954">
            <a:off x="4179842" y="8565947"/>
            <a:ext cx="1290230" cy="2293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uwahara\Desktop\20151120_163929.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83160" y1="50879" x2="80382" y2="60254"/>
                        <a14:foregroundMark x1="70399" y1="35742" x2="80469" y2="40771"/>
                        <a14:foregroundMark x1="72656" y1="44531" x2="72656" y2="44531"/>
                        <a14:foregroundMark x1="20052" y1="33887" x2="20052" y2="33887"/>
                      </a14:backgroundRemoval>
                    </a14:imgEffect>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003175" flipH="1">
            <a:off x="6390075" y="7455319"/>
            <a:ext cx="1197299" cy="212853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4824957" y="10299753"/>
            <a:ext cx="559049" cy="307777"/>
          </a:xfrm>
          <a:prstGeom prst="rect">
            <a:avLst/>
          </a:prstGeom>
          <a:no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r>
              <a:rPr lang="ja-JP" altLang="en-US" sz="1400" b="1" kern="0" noProof="0" dirty="0">
                <a:solidFill>
                  <a:schemeClr val="bg1"/>
                </a:solidFill>
                <a:latin typeface="ふい字" panose="02000609000000000000" pitchFamily="1" charset="-128"/>
                <a:ea typeface="ふい字" panose="02000609000000000000" pitchFamily="1" charset="-128"/>
              </a:rPr>
              <a:t>桑原</a:t>
            </a:r>
            <a:endParaRPr kumimoji="1" lang="en-US" altLang="ja-JP" sz="1400" b="1" i="0" u="none" strike="noStrike" kern="0" cap="none" spc="0" normalizeH="0" baseline="0" noProof="0" dirty="0">
              <a:ln>
                <a:noFill/>
              </a:ln>
              <a:solidFill>
                <a:schemeClr val="bg1"/>
              </a:solidFill>
              <a:effectLst/>
              <a:uLnTx/>
              <a:uFillTx/>
              <a:latin typeface="ふい字" panose="02000609000000000000" pitchFamily="1" charset="-128"/>
              <a:ea typeface="ふい字" panose="02000609000000000000" pitchFamily="1" charset="-128"/>
            </a:endParaRPr>
          </a:p>
        </p:txBody>
      </p:sp>
      <p:sp>
        <p:nvSpPr>
          <p:cNvPr id="30" name="テキスト ボックス 29"/>
          <p:cNvSpPr txBox="1"/>
          <p:nvPr/>
        </p:nvSpPr>
        <p:spPr>
          <a:xfrm>
            <a:off x="6961217" y="8894389"/>
            <a:ext cx="559049" cy="307777"/>
          </a:xfrm>
          <a:prstGeom prst="rect">
            <a:avLst/>
          </a:prstGeom>
          <a:no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r>
              <a:rPr lang="ja-JP" altLang="en-US" sz="1400" b="1" kern="0" dirty="0">
                <a:solidFill>
                  <a:schemeClr val="bg1"/>
                </a:solidFill>
                <a:latin typeface="ふい字" panose="02000609000000000000" pitchFamily="1" charset="-128"/>
                <a:ea typeface="ふい字" panose="02000609000000000000" pitchFamily="1" charset="-128"/>
              </a:rPr>
              <a:t>藤岡</a:t>
            </a:r>
            <a:endParaRPr kumimoji="1" lang="en-US" altLang="ja-JP" sz="1400" b="1" i="0" u="none" strike="noStrike" kern="0" cap="none" spc="0" normalizeH="0" baseline="0" noProof="0" dirty="0">
              <a:ln>
                <a:noFill/>
              </a:ln>
              <a:solidFill>
                <a:schemeClr val="bg1"/>
              </a:solidFill>
              <a:effectLst/>
              <a:uLnTx/>
              <a:uFillTx/>
              <a:latin typeface="ふい字" panose="02000609000000000000" pitchFamily="1" charset="-128"/>
              <a:ea typeface="ふい字" panose="02000609000000000000" pitchFamily="1" charset="-128"/>
            </a:endParaRPr>
          </a:p>
        </p:txBody>
      </p:sp>
      <p:sp>
        <p:nvSpPr>
          <p:cNvPr id="31" name="テキスト ボックス 30"/>
          <p:cNvSpPr txBox="1"/>
          <p:nvPr/>
        </p:nvSpPr>
        <p:spPr>
          <a:xfrm>
            <a:off x="6201155" y="10238620"/>
            <a:ext cx="559049" cy="307777"/>
          </a:xfrm>
          <a:prstGeom prst="rect">
            <a:avLst/>
          </a:prstGeom>
          <a:no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r>
              <a:rPr lang="ja-JP" altLang="en-US" sz="1400" b="1" kern="0" dirty="0">
                <a:solidFill>
                  <a:schemeClr val="bg1"/>
                </a:solidFill>
                <a:latin typeface="ふい字" panose="02000609000000000000" pitchFamily="1" charset="-128"/>
                <a:ea typeface="ふい字" panose="02000609000000000000" pitchFamily="1" charset="-128"/>
              </a:rPr>
              <a:t>寺本</a:t>
            </a:r>
            <a:endParaRPr kumimoji="1" lang="en-US" altLang="ja-JP" sz="1400" b="1" i="0" u="none" strike="noStrike" kern="0" cap="none" spc="0" normalizeH="0" baseline="0" noProof="0" dirty="0">
              <a:ln>
                <a:noFill/>
              </a:ln>
              <a:solidFill>
                <a:schemeClr val="bg1"/>
              </a:solidFill>
              <a:effectLst/>
              <a:uLnTx/>
              <a:uFillTx/>
              <a:latin typeface="ふい字" panose="02000609000000000000" pitchFamily="1" charset="-128"/>
              <a:ea typeface="ふい字" panose="02000609000000000000" pitchFamily="1" charset="-128"/>
            </a:endParaRPr>
          </a:p>
        </p:txBody>
      </p:sp>
      <p:sp>
        <p:nvSpPr>
          <p:cNvPr id="32" name="テキスト ボックス 31"/>
          <p:cNvSpPr txBox="1"/>
          <p:nvPr/>
        </p:nvSpPr>
        <p:spPr>
          <a:xfrm>
            <a:off x="5886888" y="9462558"/>
            <a:ext cx="559049" cy="307777"/>
          </a:xfrm>
          <a:prstGeom prst="rect">
            <a:avLst/>
          </a:prstGeom>
          <a:no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r>
              <a:rPr lang="ja-JP" altLang="en-US" sz="1400" b="1" kern="0" dirty="0">
                <a:solidFill>
                  <a:srgbClr val="F9F9F9"/>
                </a:solidFill>
                <a:latin typeface="ふい字" panose="02000609000000000000" pitchFamily="1" charset="-128"/>
                <a:ea typeface="ふい字" panose="02000609000000000000" pitchFamily="1" charset="-128"/>
              </a:rPr>
              <a:t>高木</a:t>
            </a:r>
            <a:endParaRPr kumimoji="1" lang="en-US" altLang="ja-JP" sz="1400" b="1" i="0" u="none" strike="noStrike" kern="0" cap="none" spc="0" normalizeH="0" baseline="0" noProof="0" dirty="0">
              <a:ln>
                <a:noFill/>
              </a:ln>
              <a:solidFill>
                <a:srgbClr val="F9F9F9"/>
              </a:solidFill>
              <a:effectLst/>
              <a:uLnTx/>
              <a:uFillTx/>
              <a:latin typeface="ふい字" panose="02000609000000000000" pitchFamily="1" charset="-128"/>
              <a:ea typeface="ふい字" panose="02000609000000000000" pitchFamily="1" charset="-128"/>
            </a:endParaRPr>
          </a:p>
        </p:txBody>
      </p:sp>
      <p:sp>
        <p:nvSpPr>
          <p:cNvPr id="33" name="テキスト ボックス 32"/>
          <p:cNvSpPr txBox="1"/>
          <p:nvPr/>
        </p:nvSpPr>
        <p:spPr>
          <a:xfrm>
            <a:off x="4077128" y="8968798"/>
            <a:ext cx="559049" cy="307777"/>
          </a:xfrm>
          <a:prstGeom prst="rect">
            <a:avLst/>
          </a:prstGeom>
          <a:noFill/>
          <a:ln>
            <a:noFill/>
          </a:ln>
        </p:spPr>
        <p:txBody>
          <a:bodyPr wrap="square" rtlCol="0">
            <a:spAutoFit/>
          </a:bodyPr>
          <a:lstStyle/>
          <a:p>
            <a:pPr marL="0" marR="0" lvl="0" indent="0" defTabSz="1019007" eaLnBrk="1" fontAlgn="auto" latinLnBrk="0" hangingPunct="1">
              <a:lnSpc>
                <a:spcPct val="100000"/>
              </a:lnSpc>
              <a:spcBef>
                <a:spcPts val="0"/>
              </a:spcBef>
              <a:spcAft>
                <a:spcPts val="0"/>
              </a:spcAft>
              <a:buClrTx/>
              <a:buSzTx/>
              <a:buFontTx/>
              <a:buNone/>
              <a:tabLst/>
              <a:defRPr/>
            </a:pPr>
            <a:r>
              <a:rPr lang="ja-JP" altLang="en-US" sz="1400" b="1" kern="0" noProof="0" dirty="0">
                <a:solidFill>
                  <a:schemeClr val="bg1"/>
                </a:solidFill>
                <a:latin typeface="ふい字" panose="02000609000000000000" pitchFamily="1" charset="-128"/>
                <a:ea typeface="ふい字" panose="02000609000000000000" pitchFamily="1" charset="-128"/>
              </a:rPr>
              <a:t>山田</a:t>
            </a:r>
            <a:endParaRPr kumimoji="1" lang="en-US" altLang="ja-JP" sz="1400" b="1" i="0" u="none" strike="noStrike" kern="0" cap="none" spc="0" normalizeH="0" baseline="0" noProof="0" dirty="0">
              <a:ln>
                <a:noFill/>
              </a:ln>
              <a:solidFill>
                <a:schemeClr val="bg1"/>
              </a:solidFill>
              <a:effectLst/>
              <a:uLnTx/>
              <a:uFillTx/>
              <a:latin typeface="ふい字" panose="02000609000000000000" pitchFamily="1" charset="-128"/>
              <a:ea typeface="ふい字" panose="02000609000000000000" pitchFamily="1" charset="-128"/>
            </a:endParaRPr>
          </a:p>
        </p:txBody>
      </p:sp>
      <p:sp>
        <p:nvSpPr>
          <p:cNvPr id="14" name="円形吹き出し 13"/>
          <p:cNvSpPr/>
          <p:nvPr/>
        </p:nvSpPr>
        <p:spPr>
          <a:xfrm>
            <a:off x="4096075" y="6958990"/>
            <a:ext cx="3219125" cy="1167345"/>
          </a:xfrm>
          <a:prstGeom prst="wedgeEllipseCallout">
            <a:avLst>
              <a:gd name="adj1" fmla="val -5558"/>
              <a:gd name="adj2" fmla="val 75149"/>
            </a:avLst>
          </a:prstGeom>
          <a:solidFill>
            <a:srgbClr val="FFFFFF">
              <a:alpha val="80000"/>
            </a:srgbClr>
          </a:solidFill>
          <a:ln w="19050" cap="rnd">
            <a:solidFill>
              <a:srgbClr val="C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ふい字" panose="02000609000000000000" pitchFamily="1" charset="-128"/>
                <a:ea typeface="ふい字" panose="02000609000000000000" pitchFamily="1" charset="-128"/>
              </a:rPr>
              <a:t>新しくなった「わくわく便り」を心を込めてお届けしま</a:t>
            </a:r>
            <a:r>
              <a:rPr lang="ja-JP" altLang="en-US" sz="1400" b="1" dirty="0">
                <a:solidFill>
                  <a:schemeClr val="tx1"/>
                </a:solidFill>
                <a:latin typeface="ふい字" panose="02000609000000000000" pitchFamily="1" charset="-128"/>
                <a:ea typeface="ふい字" panose="02000609000000000000" pitchFamily="1" charset="-128"/>
              </a:rPr>
              <a:t>す</a:t>
            </a:r>
            <a:r>
              <a:rPr lang="ja-JP" altLang="en-US" sz="1400" b="1" dirty="0" smtClean="0">
                <a:solidFill>
                  <a:schemeClr val="tx1"/>
                </a:solidFill>
                <a:latin typeface="ふい字" panose="02000609000000000000" pitchFamily="1" charset="-128"/>
                <a:ea typeface="ふい字" panose="02000609000000000000" pitchFamily="1" charset="-128"/>
              </a:rPr>
              <a:t>。</a:t>
            </a:r>
            <a:endParaRPr lang="en-US" altLang="ja-JP" sz="1400" b="1" dirty="0">
              <a:solidFill>
                <a:schemeClr val="tx1"/>
              </a:solidFill>
              <a:latin typeface="ふい字" panose="02000609000000000000" pitchFamily="1" charset="-128"/>
              <a:ea typeface="ふい字" panose="02000609000000000000" pitchFamily="1" charset="-128"/>
            </a:endParaRPr>
          </a:p>
          <a:p>
            <a:r>
              <a:rPr lang="ja-JP" altLang="en-US" sz="1400" b="1" dirty="0" smtClean="0">
                <a:solidFill>
                  <a:schemeClr val="tx1"/>
                </a:solidFill>
                <a:latin typeface="ふい字" panose="02000609000000000000" pitchFamily="1" charset="-128"/>
                <a:ea typeface="ふい字" panose="02000609000000000000" pitchFamily="1" charset="-128"/>
              </a:rPr>
              <a:t>よろしく</a:t>
            </a:r>
            <a:r>
              <a:rPr lang="ja-JP" altLang="en-US" sz="1400" b="1" dirty="0">
                <a:solidFill>
                  <a:schemeClr val="tx1"/>
                </a:solidFill>
                <a:latin typeface="ふい字" panose="02000609000000000000" pitchFamily="1" charset="-128"/>
                <a:ea typeface="ふい字" panose="02000609000000000000" pitchFamily="1" charset="-128"/>
              </a:rPr>
              <a:t>お願い</a:t>
            </a:r>
            <a:r>
              <a:rPr lang="ja-JP" altLang="en-US" sz="1400" b="1" dirty="0" smtClean="0">
                <a:solidFill>
                  <a:schemeClr val="tx1"/>
                </a:solidFill>
                <a:latin typeface="ふい字" panose="02000609000000000000" pitchFamily="1" charset="-128"/>
                <a:ea typeface="ふい字" panose="02000609000000000000" pitchFamily="1" charset="-128"/>
              </a:rPr>
              <a:t>します☆</a:t>
            </a:r>
            <a:endParaRPr lang="ja-JP" altLang="en-US" sz="1400" b="1" dirty="0">
              <a:solidFill>
                <a:schemeClr val="tx1"/>
              </a:solidFill>
              <a:latin typeface="ふい字" panose="02000609000000000000" pitchFamily="1" charset="-128"/>
              <a:ea typeface="ふい字" panose="02000609000000000000" pitchFamily="1" charset="-128"/>
            </a:endParaRPr>
          </a:p>
        </p:txBody>
      </p:sp>
      <p:pic>
        <p:nvPicPr>
          <p:cNvPr id="6"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b="7595"/>
          <a:stretch/>
        </p:blipFill>
        <p:spPr bwMode="auto">
          <a:xfrm>
            <a:off x="2420418" y="5962407"/>
            <a:ext cx="1771341" cy="1141092"/>
          </a:xfrm>
          <a:prstGeom prst="rect">
            <a:avLst/>
          </a:prstGeom>
          <a:noFill/>
          <a:ln w="25400" cap="rnd" cmpd="sng">
            <a:solidFill>
              <a:srgbClr val="C00000"/>
            </a:solidFill>
            <a:bevel/>
            <a:headEnd/>
            <a:tailEnd/>
          </a:ln>
          <a:effectLst>
            <a:softEdge rad="12700"/>
          </a:effectLst>
          <a:extLst>
            <a:ext uri="{909E8E84-426E-40DD-AFC4-6F175D3DCCD1}">
              <a14:hiddenFill xmlns:a14="http://schemas.microsoft.com/office/drawing/2010/main">
                <a:solidFill>
                  <a:schemeClr val="accent1"/>
                </a:solidFill>
              </a14:hiddenFill>
            </a:ext>
          </a:extLst>
        </p:spPr>
      </p:pic>
      <p:sp>
        <p:nvSpPr>
          <p:cNvPr id="9" name="テキスト ボックス 8"/>
          <p:cNvSpPr txBox="1"/>
          <p:nvPr/>
        </p:nvSpPr>
        <p:spPr>
          <a:xfrm>
            <a:off x="331303" y="2097610"/>
            <a:ext cx="7120180" cy="3508653"/>
          </a:xfrm>
          <a:prstGeom prst="rect">
            <a:avLst/>
          </a:prstGeom>
          <a:solidFill>
            <a:srgbClr val="FFFFFF">
              <a:alpha val="80000"/>
            </a:srgbClr>
          </a:solidFill>
        </p:spPr>
        <p:txBody>
          <a:bodyPr wrap="square" rtlCol="0">
            <a:spAutoFit/>
          </a:bodyPr>
          <a:lstStyle/>
          <a:p>
            <a:endParaRPr kumimoji="1" lang="en-US" altLang="ja-JP" sz="1600" b="1" dirty="0" smtClean="0">
              <a:latin typeface="AR P丸ゴシック体M" panose="020B0600010101010101" pitchFamily="50" charset="-128"/>
              <a:ea typeface="AR P丸ゴシック体M" panose="020B0600010101010101" pitchFamily="50" charset="-128"/>
            </a:endParaRPr>
          </a:p>
          <a:p>
            <a:r>
              <a:rPr kumimoji="1" lang="ja-JP" altLang="en-US" sz="1600" b="1" dirty="0" smtClean="0">
                <a:latin typeface="AR P丸ゴシック体M" panose="020B0600010101010101" pitchFamily="50" charset="-128"/>
                <a:ea typeface="AR P丸ゴシック体M" panose="020B0600010101010101" pitchFamily="50" charset="-128"/>
              </a:rPr>
              <a:t>「第５回ベスト・インスペクター賞」大賞を受賞！</a:t>
            </a:r>
            <a:endParaRPr kumimoji="1" lang="en-US" altLang="ja-JP" sz="1600" b="1" dirty="0" smtClean="0">
              <a:latin typeface="AR P丸ゴシック体M" panose="020B0600010101010101" pitchFamily="50" charset="-128"/>
              <a:ea typeface="AR P丸ゴシック体M" panose="020B0600010101010101" pitchFamily="50" charset="-128"/>
            </a:endParaRPr>
          </a:p>
          <a:p>
            <a:endParaRPr lang="en-US" altLang="ja-JP" sz="1200" dirty="0">
              <a:latin typeface="AR P丸ゴシック体M" panose="020B0600010101010101" pitchFamily="50" charset="-128"/>
              <a:ea typeface="AR P丸ゴシック体M" panose="020B0600010101010101" pitchFamily="50" charset="-128"/>
            </a:endParaRPr>
          </a:p>
          <a:p>
            <a:r>
              <a:rPr kumimoji="1" lang="ja-JP" altLang="en-US" sz="1200" dirty="0" smtClean="0">
                <a:latin typeface="AR P丸ゴシック体M" panose="020B0600010101010101" pitchFamily="50" charset="-128"/>
                <a:ea typeface="AR P丸ゴシック体M" panose="020B0600010101010101" pitchFamily="50" charset="-128"/>
              </a:rPr>
              <a:t>　ビルメンテナンス部白須マネージャーが、</a:t>
            </a:r>
            <a:endParaRPr kumimoji="1"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smtClean="0">
                <a:latin typeface="AR P丸ゴシック体M" panose="020B0600010101010101" pitchFamily="50" charset="-128"/>
                <a:ea typeface="AR P丸ゴシック体M" panose="020B0600010101010101" pitchFamily="50" charset="-128"/>
              </a:rPr>
              <a:t>　</a:t>
            </a:r>
            <a:r>
              <a:rPr lang="en-US" altLang="ja-JP" sz="1200" dirty="0" smtClean="0">
                <a:latin typeface="AR P丸ゴシック体M" panose="020B0600010101010101" pitchFamily="50" charset="-128"/>
                <a:ea typeface="AR P丸ゴシック体M" panose="020B0600010101010101" pitchFamily="50" charset="-128"/>
              </a:rPr>
              <a:t>2015</a:t>
            </a:r>
            <a:r>
              <a:rPr lang="ja-JP" altLang="en-US" sz="1200" dirty="0" smtClean="0">
                <a:latin typeface="AR P丸ゴシック体M" panose="020B0600010101010101" pitchFamily="50" charset="-128"/>
                <a:ea typeface="AR P丸ゴシック体M" panose="020B0600010101010101" pitchFamily="50" charset="-128"/>
              </a:rPr>
              <a:t>年</a:t>
            </a:r>
            <a:r>
              <a:rPr lang="en-US" altLang="ja-JP" sz="1200" dirty="0" smtClean="0">
                <a:latin typeface="AR P丸ゴシック体M" panose="020B0600010101010101" pitchFamily="50" charset="-128"/>
                <a:ea typeface="AR P丸ゴシック体M" panose="020B0600010101010101" pitchFamily="50" charset="-128"/>
              </a:rPr>
              <a:t>9</a:t>
            </a:r>
            <a:r>
              <a:rPr lang="ja-JP" altLang="en-US" sz="1200" dirty="0" smtClean="0">
                <a:latin typeface="AR P丸ゴシック体M" panose="020B0600010101010101" pitchFamily="50" charset="-128"/>
                <a:ea typeface="AR P丸ゴシック体M" panose="020B0600010101010101" pitchFamily="50" charset="-128"/>
              </a:rPr>
              <a:t>月</a:t>
            </a:r>
            <a:r>
              <a:rPr lang="en-US" altLang="ja-JP" sz="1200" dirty="0" smtClean="0">
                <a:latin typeface="AR P丸ゴシック体M" panose="020B0600010101010101" pitchFamily="50" charset="-128"/>
                <a:ea typeface="AR P丸ゴシック体M" panose="020B0600010101010101" pitchFamily="50" charset="-128"/>
              </a:rPr>
              <a:t>15</a:t>
            </a:r>
            <a:r>
              <a:rPr lang="ja-JP" altLang="en-US" sz="1200" dirty="0" smtClean="0">
                <a:latin typeface="AR P丸ゴシック体M" panose="020B0600010101010101" pitchFamily="50" charset="-128"/>
                <a:ea typeface="AR P丸ゴシック体M" panose="020B0600010101010101" pitchFamily="50" charset="-128"/>
              </a:rPr>
              <a:t>日に開催された「ビルメンヒューマンフェア</a:t>
            </a:r>
            <a:r>
              <a:rPr lang="en-US" altLang="ja-JP" sz="1200" dirty="0" smtClean="0">
                <a:latin typeface="AR P丸ゴシック体M" panose="020B0600010101010101" pitchFamily="50" charset="-128"/>
                <a:ea typeface="AR P丸ゴシック体M" panose="020B0600010101010101" pitchFamily="50" charset="-128"/>
              </a:rPr>
              <a:t>‘15</a:t>
            </a:r>
          </a:p>
          <a:p>
            <a:r>
              <a:rPr lang="ja-JP" altLang="en-US" sz="1200" dirty="0" smtClean="0">
                <a:latin typeface="AR P丸ゴシック体M" panose="020B0600010101010101" pitchFamily="50" charset="-128"/>
                <a:ea typeface="AR P丸ゴシック体M" panose="020B0600010101010101" pitchFamily="50" charset="-128"/>
              </a:rPr>
              <a:t>　</a:t>
            </a:r>
            <a:r>
              <a:rPr lang="en-US" altLang="ja-JP" sz="1200" dirty="0" smtClean="0">
                <a:latin typeface="AR P丸ゴシック体M" panose="020B0600010101010101" pitchFamily="50" charset="-128"/>
                <a:ea typeface="AR P丸ゴシック体M" panose="020B0600010101010101" pitchFamily="50" charset="-128"/>
              </a:rPr>
              <a:t>i</a:t>
            </a:r>
            <a:r>
              <a:rPr kumimoji="1" lang="en-US" altLang="ja-JP" sz="1200" dirty="0" smtClean="0">
                <a:latin typeface="AR P丸ゴシック体M" panose="020B0600010101010101" pitchFamily="50" charset="-128"/>
                <a:ea typeface="AR P丸ゴシック体M" panose="020B0600010101010101" pitchFamily="50" charset="-128"/>
              </a:rPr>
              <a:t>n</a:t>
            </a:r>
            <a:r>
              <a:rPr kumimoji="1" lang="ja-JP" altLang="en-US" sz="1200" dirty="0" smtClean="0">
                <a:latin typeface="AR P丸ゴシック体M" panose="020B0600010101010101" pitchFamily="50" charset="-128"/>
                <a:ea typeface="AR P丸ゴシック体M" panose="020B0600010101010101" pitchFamily="50" charset="-128"/>
              </a:rPr>
              <a:t>北海道」にて</a:t>
            </a:r>
            <a:r>
              <a:rPr lang="en-US" altLang="ja-JP" sz="1200" dirty="0" smtClean="0">
                <a:latin typeface="AR P丸ゴシック体M" panose="020B0600010101010101" pitchFamily="50" charset="-128"/>
                <a:ea typeface="AR P丸ゴシック体M" panose="020B0600010101010101" pitchFamily="50" charset="-128"/>
              </a:rPr>
              <a:t>『</a:t>
            </a:r>
            <a:r>
              <a:rPr lang="ja-JP" altLang="en-US" sz="1200" dirty="0" smtClean="0">
                <a:latin typeface="AR P丸ゴシック体M" panose="020B0600010101010101" pitchFamily="50" charset="-128"/>
                <a:ea typeface="AR P丸ゴシック体M" panose="020B0600010101010101" pitchFamily="50" charset="-128"/>
              </a:rPr>
              <a:t>第</a:t>
            </a:r>
            <a:r>
              <a:rPr lang="en-US" altLang="ja-JP" sz="1200" dirty="0" smtClean="0">
                <a:latin typeface="AR P丸ゴシック体M" panose="020B0600010101010101" pitchFamily="50" charset="-128"/>
                <a:ea typeface="AR P丸ゴシック体M" panose="020B0600010101010101" pitchFamily="50" charset="-128"/>
              </a:rPr>
              <a:t>5</a:t>
            </a:r>
            <a:r>
              <a:rPr lang="ja-JP" altLang="en-US" sz="1200" dirty="0" smtClean="0">
                <a:latin typeface="AR P丸ゴシック体M" panose="020B0600010101010101" pitchFamily="50" charset="-128"/>
                <a:ea typeface="AR P丸ゴシック体M" panose="020B0600010101010101" pitchFamily="50" charset="-128"/>
              </a:rPr>
              <a:t>回ベスト・インスペクター賞</a:t>
            </a:r>
            <a:r>
              <a:rPr lang="en-US" altLang="ja-JP" sz="1200" dirty="0" smtClean="0">
                <a:latin typeface="AR P丸ゴシック体M" panose="020B0600010101010101" pitchFamily="50" charset="-128"/>
                <a:ea typeface="AR P丸ゴシック体M" panose="020B0600010101010101" pitchFamily="50" charset="-128"/>
              </a:rPr>
              <a:t>』</a:t>
            </a:r>
            <a:r>
              <a:rPr lang="ja-JP" altLang="en-US" sz="1200" dirty="0" smtClean="0">
                <a:latin typeface="AR P丸ゴシック体M" panose="020B0600010101010101" pitchFamily="50" charset="-128"/>
                <a:ea typeface="AR P丸ゴシック体M" panose="020B0600010101010101" pitchFamily="50" charset="-128"/>
              </a:rPr>
              <a:t>大賞を受賞</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　</a:t>
            </a:r>
            <a:r>
              <a:rPr kumimoji="1" lang="ja-JP" altLang="en-US" sz="1200" dirty="0" smtClean="0">
                <a:latin typeface="AR P丸ゴシック体M" panose="020B0600010101010101" pitchFamily="50" charset="-128"/>
                <a:ea typeface="AR P丸ゴシック体M" panose="020B0600010101010101" pitchFamily="50" charset="-128"/>
              </a:rPr>
              <a:t>しました。発表テーマを「日常清掃方法の確立と清掃研修</a:t>
            </a:r>
            <a:endParaRPr kumimoji="1"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　</a:t>
            </a:r>
            <a:r>
              <a:rPr kumimoji="1" lang="ja-JP" altLang="en-US" sz="1200" dirty="0" smtClean="0">
                <a:latin typeface="AR P丸ゴシック体M" panose="020B0600010101010101" pitchFamily="50" charset="-128"/>
                <a:ea typeface="AR P丸ゴシック体M" panose="020B0600010101010101" pitchFamily="50" charset="-128"/>
              </a:rPr>
              <a:t>の充実」とし、</a:t>
            </a:r>
            <a:r>
              <a:rPr lang="ja-JP" altLang="en-US" sz="1200" dirty="0" smtClean="0">
                <a:latin typeface="AR P丸ゴシック体M" panose="020B0600010101010101" pitchFamily="50" charset="-128"/>
                <a:ea typeface="AR P丸ゴシック体M" panose="020B0600010101010101" pitchFamily="50" charset="-128"/>
              </a:rPr>
              <a:t>当社で取り組んでいる衛生管理清掃と清掃</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　</a:t>
            </a:r>
            <a:r>
              <a:rPr lang="ja-JP" altLang="en-US" sz="1200" dirty="0" smtClean="0">
                <a:latin typeface="AR P丸ゴシック体M" panose="020B0600010101010101" pitchFamily="50" charset="-128"/>
                <a:ea typeface="AR P丸ゴシック体M" panose="020B0600010101010101" pitchFamily="50" charset="-128"/>
              </a:rPr>
              <a:t>研修について発表し、清掃員のクオリティ向上と会社理念の浸透をめざしている取り組みを紹介いた</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　</a:t>
            </a:r>
            <a:r>
              <a:rPr lang="ja-JP" altLang="en-US" sz="1200" dirty="0" smtClean="0">
                <a:latin typeface="AR P丸ゴシック体M" panose="020B0600010101010101" pitchFamily="50" charset="-128"/>
                <a:ea typeface="AR P丸ゴシック体M" panose="020B0600010101010101" pitchFamily="50" charset="-128"/>
              </a:rPr>
              <a:t>しました。たくさんのメディアに紹介されています。詳しくはホームページをご覧ください。</a:t>
            </a:r>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200" dirty="0">
                <a:latin typeface="AR P丸ゴシック体M" panose="020B0600010101010101" pitchFamily="50" charset="-128"/>
                <a:ea typeface="AR P丸ゴシック体M" panose="020B0600010101010101" pitchFamily="50" charset="-128"/>
              </a:rPr>
              <a:t>　</a:t>
            </a:r>
            <a:r>
              <a:rPr lang="ja-JP" altLang="en-US" sz="1200" dirty="0" smtClean="0">
                <a:latin typeface="AR P丸ゴシック体M" panose="020B0600010101010101" pitchFamily="50" charset="-128"/>
                <a:ea typeface="AR P丸ゴシック体M" panose="020B0600010101010101" pitchFamily="50" charset="-128"/>
              </a:rPr>
              <a:t>　　　　　　　　　　　　　　　　　　　　</a:t>
            </a:r>
            <a:r>
              <a:rPr kumimoji="1" lang="ja-JP" altLang="en-US" sz="1200" dirty="0" smtClean="0">
                <a:latin typeface="AR P丸ゴシック体M" panose="020B0600010101010101" pitchFamily="50" charset="-128"/>
                <a:ea typeface="AR P丸ゴシック体M" panose="020B0600010101010101" pitchFamily="50" charset="-128"/>
              </a:rPr>
              <a:t>ホームページはコチラ　→　</a:t>
            </a:r>
            <a:r>
              <a:rPr kumimoji="1" lang="en-US" altLang="ja-JP" sz="1200" dirty="0" smtClean="0">
                <a:latin typeface="AR P丸ゴシック体M" panose="020B0600010101010101" pitchFamily="50" charset="-128"/>
                <a:ea typeface="AR P丸ゴシック体M" panose="020B0600010101010101" pitchFamily="50" charset="-128"/>
                <a:hlinkClick r:id="rId15"/>
              </a:rPr>
              <a:t>htt</a:t>
            </a:r>
            <a:r>
              <a:rPr lang="en-US" altLang="ja-JP" sz="1200" dirty="0" smtClean="0">
                <a:latin typeface="AR P丸ゴシック体M" panose="020B0600010101010101" pitchFamily="50" charset="-128"/>
                <a:ea typeface="AR P丸ゴシック体M" panose="020B0600010101010101" pitchFamily="50" charset="-128"/>
                <a:hlinkClick r:id="rId15"/>
              </a:rPr>
              <a:t>p://hr-kanzai.co.jp/</a:t>
            </a:r>
            <a:endParaRPr lang="en-US" altLang="ja-JP" sz="1200" dirty="0" smtClean="0">
              <a:latin typeface="AR P丸ゴシック体M" panose="020B0600010101010101" pitchFamily="50" charset="-128"/>
              <a:ea typeface="AR P丸ゴシック体M" panose="020B0600010101010101" pitchFamily="50" charset="-128"/>
            </a:endParaRPr>
          </a:p>
          <a:p>
            <a:endParaRPr lang="en-US" altLang="ja-JP" sz="1200" dirty="0" smtClean="0">
              <a:latin typeface="AR P丸ゴシック体M" panose="020B0600010101010101" pitchFamily="50" charset="-128"/>
              <a:ea typeface="AR P丸ゴシック体M" panose="020B0600010101010101" pitchFamily="50" charset="-128"/>
            </a:endParaRPr>
          </a:p>
          <a:p>
            <a:r>
              <a:rPr lang="ja-JP" altLang="en-US" sz="1000" dirty="0" smtClean="0">
                <a:latin typeface="AR P丸ゴシック体M" panose="020B0600010101010101" pitchFamily="50" charset="-128"/>
                <a:ea typeface="AR P丸ゴシック体M" panose="020B0600010101010101" pitchFamily="50" charset="-128"/>
              </a:rPr>
              <a:t>　　　　　　　　　　　　　</a:t>
            </a:r>
            <a:endParaRPr lang="en-US" altLang="ja-JP" sz="1000" dirty="0" smtClean="0">
              <a:latin typeface="AR P丸ゴシック体M" panose="020B0600010101010101" pitchFamily="50" charset="-128"/>
              <a:ea typeface="AR P丸ゴシック体M" panose="020B0600010101010101" pitchFamily="50" charset="-128"/>
            </a:endParaRPr>
          </a:p>
          <a:p>
            <a:r>
              <a:rPr lang="ja-JP" altLang="en-US" sz="1000" dirty="0" smtClean="0">
                <a:latin typeface="AR P丸ゴシック体M" panose="020B0600010101010101" pitchFamily="50" charset="-128"/>
                <a:ea typeface="AR P丸ゴシック体M" panose="020B0600010101010101" pitchFamily="50" charset="-128"/>
              </a:rPr>
              <a:t>　　　　　　　　　　　　　</a:t>
            </a:r>
            <a:r>
              <a:rPr lang="en-US" altLang="ja-JP" sz="1000" dirty="0" smtClean="0">
                <a:latin typeface="AR P丸ゴシック体M" panose="020B0600010101010101" pitchFamily="50" charset="-128"/>
                <a:ea typeface="AR P丸ゴシック体M" panose="020B0600010101010101" pitchFamily="50" charset="-128"/>
              </a:rPr>
              <a:t>【</a:t>
            </a:r>
            <a:r>
              <a:rPr lang="ja-JP" altLang="en-US" sz="1000" dirty="0" smtClean="0">
                <a:latin typeface="AR P丸ゴシック体M" panose="020B0600010101010101" pitchFamily="50" charset="-128"/>
                <a:ea typeface="AR P丸ゴシック体M" panose="020B0600010101010101" pitchFamily="50" charset="-128"/>
              </a:rPr>
              <a:t>ベスト・インスペクター賞</a:t>
            </a:r>
            <a:r>
              <a:rPr lang="en-US" altLang="ja-JP" sz="1000" dirty="0" smtClean="0">
                <a:latin typeface="AR P丸ゴシック体M" panose="020B0600010101010101" pitchFamily="50" charset="-128"/>
                <a:ea typeface="AR P丸ゴシック体M" panose="020B0600010101010101" pitchFamily="50" charset="-128"/>
              </a:rPr>
              <a:t>】</a:t>
            </a:r>
            <a:r>
              <a:rPr lang="ja-JP" altLang="en-US" sz="1000" dirty="0" smtClean="0">
                <a:latin typeface="AR P丸ゴシック体M" panose="020B0600010101010101" pitchFamily="50" charset="-128"/>
                <a:ea typeface="AR P丸ゴシック体M" panose="020B0600010101010101" pitchFamily="50" charset="-128"/>
              </a:rPr>
              <a:t>とは？</a:t>
            </a:r>
            <a:endParaRPr lang="en-US" altLang="ja-JP" sz="1000" dirty="0" smtClean="0">
              <a:latin typeface="AR P丸ゴシック体M" panose="020B0600010101010101" pitchFamily="50" charset="-128"/>
              <a:ea typeface="AR P丸ゴシック体M" panose="020B0600010101010101" pitchFamily="50" charset="-128"/>
            </a:endParaRPr>
          </a:p>
          <a:p>
            <a:r>
              <a:rPr kumimoji="1" lang="ja-JP" altLang="en-US" sz="1000" dirty="0" smtClean="0">
                <a:latin typeface="AR P丸ゴシック体M" panose="020B0600010101010101" pitchFamily="50" charset="-128"/>
                <a:ea typeface="AR P丸ゴシック体M" panose="020B0600010101010101" pitchFamily="50" charset="-128"/>
              </a:rPr>
              <a:t>　　　　　　　　　　　　　ビルメンテナンス</a:t>
            </a:r>
            <a:r>
              <a:rPr kumimoji="1" lang="ja-JP" altLang="en-US" sz="1000" dirty="0">
                <a:latin typeface="AR P丸ゴシック体M" panose="020B0600010101010101" pitchFamily="50" charset="-128"/>
                <a:ea typeface="AR P丸ゴシック体M" panose="020B0600010101010101" pitchFamily="50" charset="-128"/>
              </a:rPr>
              <a:t>業務</a:t>
            </a:r>
            <a:r>
              <a:rPr kumimoji="1" lang="ja-JP" altLang="en-US" sz="1000" dirty="0" smtClean="0">
                <a:latin typeface="AR P丸ゴシック体M" panose="020B0600010101010101" pitchFamily="50" charset="-128"/>
                <a:ea typeface="AR P丸ゴシック体M" panose="020B0600010101010101" pitchFamily="50" charset="-128"/>
              </a:rPr>
              <a:t>を</a:t>
            </a:r>
            <a:r>
              <a:rPr kumimoji="1" lang="ja-JP" altLang="en-US" sz="1000" dirty="0">
                <a:latin typeface="AR P丸ゴシック体M" panose="020B0600010101010101" pitchFamily="50" charset="-128"/>
                <a:ea typeface="AR P丸ゴシック体M" panose="020B0600010101010101" pitchFamily="50" charset="-128"/>
              </a:rPr>
              <a:t>適正</a:t>
            </a:r>
            <a:r>
              <a:rPr kumimoji="1" lang="ja-JP" altLang="en-US" sz="1000" dirty="0" smtClean="0">
                <a:latin typeface="AR P丸ゴシック体M" panose="020B0600010101010101" pitchFamily="50" charset="-128"/>
                <a:ea typeface="AR P丸ゴシック体M" panose="020B0600010101010101" pitchFamily="50" charset="-128"/>
              </a:rPr>
              <a:t>な</a:t>
            </a:r>
            <a:r>
              <a:rPr kumimoji="1" lang="ja-JP" altLang="en-US" sz="1000" dirty="0">
                <a:latin typeface="AR P丸ゴシック体M" panose="020B0600010101010101" pitchFamily="50" charset="-128"/>
                <a:ea typeface="AR P丸ゴシック体M" panose="020B0600010101010101" pitchFamily="50" charset="-128"/>
              </a:rPr>
              <a:t>目</a:t>
            </a:r>
            <a:r>
              <a:rPr kumimoji="1" lang="ja-JP" altLang="en-US" sz="1000" dirty="0" smtClean="0">
                <a:latin typeface="AR P丸ゴシック体M" panose="020B0600010101010101" pitchFamily="50" charset="-128"/>
                <a:ea typeface="AR P丸ゴシック体M" panose="020B0600010101010101" pitchFamily="50" charset="-128"/>
              </a:rPr>
              <a:t>で自主的に点検し、継続的な改善を通じて顧客に良質な品質</a:t>
            </a:r>
            <a:endParaRPr kumimoji="1" lang="en-US" altLang="ja-JP" sz="1000" dirty="0" smtClean="0">
              <a:latin typeface="AR P丸ゴシック体M" panose="020B0600010101010101" pitchFamily="50" charset="-128"/>
              <a:ea typeface="AR P丸ゴシック体M" panose="020B0600010101010101" pitchFamily="50" charset="-128"/>
            </a:endParaRPr>
          </a:p>
          <a:p>
            <a:r>
              <a:rPr lang="ja-JP" altLang="en-US" sz="1000" dirty="0">
                <a:latin typeface="AR P丸ゴシック体M" panose="020B0600010101010101" pitchFamily="50" charset="-128"/>
                <a:ea typeface="AR P丸ゴシック体M" panose="020B0600010101010101" pitchFamily="50" charset="-128"/>
              </a:rPr>
              <a:t>　</a:t>
            </a:r>
            <a:r>
              <a:rPr lang="ja-JP" altLang="en-US" sz="1000" dirty="0" smtClean="0">
                <a:latin typeface="AR P丸ゴシック体M" panose="020B0600010101010101" pitchFamily="50" charset="-128"/>
                <a:ea typeface="AR P丸ゴシック体M" panose="020B0600010101010101" pitchFamily="50" charset="-128"/>
              </a:rPr>
              <a:t>　　　　　　　　　　　　</a:t>
            </a:r>
            <a:r>
              <a:rPr kumimoji="1" lang="ja-JP" altLang="en-US" sz="1000" dirty="0" smtClean="0">
                <a:latin typeface="AR P丸ゴシック体M" panose="020B0600010101010101" pitchFamily="50" charset="-128"/>
                <a:ea typeface="AR P丸ゴシック体M" panose="020B0600010101010101" pitchFamily="50" charset="-128"/>
              </a:rPr>
              <a:t>を提供できるスキルを有する「評価有資格者＝品質インスペクター」。応募者の中から書類審査、</a:t>
            </a:r>
            <a:endParaRPr kumimoji="1" lang="en-US" altLang="ja-JP" sz="1000" dirty="0" smtClean="0">
              <a:latin typeface="AR P丸ゴシック体M" panose="020B0600010101010101" pitchFamily="50" charset="-128"/>
              <a:ea typeface="AR P丸ゴシック体M" panose="020B0600010101010101" pitchFamily="50" charset="-128"/>
            </a:endParaRPr>
          </a:p>
          <a:p>
            <a:r>
              <a:rPr lang="ja-JP" altLang="en-US" sz="1000" dirty="0">
                <a:latin typeface="AR P丸ゴシック体M" panose="020B0600010101010101" pitchFamily="50" charset="-128"/>
                <a:ea typeface="AR P丸ゴシック体M" panose="020B0600010101010101" pitchFamily="50" charset="-128"/>
              </a:rPr>
              <a:t>　</a:t>
            </a:r>
            <a:r>
              <a:rPr lang="ja-JP" altLang="en-US" sz="1000" dirty="0" smtClean="0">
                <a:latin typeface="AR P丸ゴシック体M" panose="020B0600010101010101" pitchFamily="50" charset="-128"/>
                <a:ea typeface="AR P丸ゴシック体M" panose="020B0600010101010101" pitchFamily="50" charset="-128"/>
              </a:rPr>
              <a:t>　　　　　　　　　　　　</a:t>
            </a:r>
            <a:r>
              <a:rPr kumimoji="1" lang="ja-JP" altLang="en-US" sz="1000" dirty="0" smtClean="0">
                <a:latin typeface="AR P丸ゴシック体M" panose="020B0600010101010101" pitchFamily="50" charset="-128"/>
                <a:ea typeface="AR P丸ゴシック体M" panose="020B0600010101010101" pitchFamily="50" charset="-128"/>
              </a:rPr>
              <a:t>現地審査の結果</a:t>
            </a:r>
            <a:r>
              <a:rPr lang="ja-JP" altLang="en-US" sz="1000" dirty="0" smtClean="0">
                <a:latin typeface="AR P丸ゴシック体M" panose="020B0600010101010101" pitchFamily="50" charset="-128"/>
                <a:ea typeface="AR P丸ゴシック体M" panose="020B0600010101010101" pitchFamily="50" charset="-128"/>
              </a:rPr>
              <a:t>を</a:t>
            </a:r>
            <a:r>
              <a:rPr kumimoji="1" lang="ja-JP" altLang="en-US" sz="1000" dirty="0" smtClean="0">
                <a:latin typeface="AR P丸ゴシック体M" panose="020B0600010101010101" pitchFamily="50" charset="-128"/>
                <a:ea typeface="AR P丸ゴシック体M" panose="020B0600010101010101" pitchFamily="50" charset="-128"/>
              </a:rPr>
              <a:t>受け、特に優れた活動を行っているとされた品質インスペクターの受賞者が</a:t>
            </a:r>
            <a:endParaRPr kumimoji="1" lang="en-US" altLang="ja-JP" sz="1000" dirty="0" smtClean="0">
              <a:latin typeface="AR P丸ゴシック体M" panose="020B0600010101010101" pitchFamily="50" charset="-128"/>
              <a:ea typeface="AR P丸ゴシック体M" panose="020B0600010101010101" pitchFamily="50" charset="-128"/>
            </a:endParaRPr>
          </a:p>
          <a:p>
            <a:r>
              <a:rPr lang="ja-JP" altLang="en-US" sz="1000" dirty="0">
                <a:latin typeface="AR P丸ゴシック体M" panose="020B0600010101010101" pitchFamily="50" charset="-128"/>
                <a:ea typeface="AR P丸ゴシック体M" panose="020B0600010101010101" pitchFamily="50" charset="-128"/>
              </a:rPr>
              <a:t>　</a:t>
            </a:r>
            <a:r>
              <a:rPr lang="ja-JP" altLang="en-US" sz="1000" dirty="0" smtClean="0">
                <a:latin typeface="AR P丸ゴシック体M" panose="020B0600010101010101" pitchFamily="50" charset="-128"/>
                <a:ea typeface="AR P丸ゴシック体M" panose="020B0600010101010101" pitchFamily="50" charset="-128"/>
              </a:rPr>
              <a:t>　　　　　　　　　　　　</a:t>
            </a:r>
            <a:r>
              <a:rPr kumimoji="1" lang="ja-JP" altLang="en-US" sz="1000" dirty="0" smtClean="0">
                <a:latin typeface="AR P丸ゴシック体M" panose="020B0600010101010101" pitchFamily="50" charset="-128"/>
                <a:ea typeface="AR P丸ゴシック体M" panose="020B0600010101010101" pitchFamily="50" charset="-128"/>
              </a:rPr>
              <a:t>日頃の努力や成果を発表、</a:t>
            </a:r>
            <a:r>
              <a:rPr lang="ja-JP" altLang="en-US" sz="1000" dirty="0" smtClean="0">
                <a:latin typeface="AR P丸ゴシック体M" panose="020B0600010101010101" pitchFamily="50" charset="-128"/>
                <a:ea typeface="AR P丸ゴシック体M" panose="020B0600010101010101" pitchFamily="50" charset="-128"/>
              </a:rPr>
              <a:t>最</a:t>
            </a:r>
            <a:r>
              <a:rPr kumimoji="1" lang="ja-JP" altLang="en-US" sz="1000" dirty="0" smtClean="0">
                <a:latin typeface="AR P丸ゴシック体M" panose="020B0600010101010101" pitchFamily="50" charset="-128"/>
                <a:ea typeface="AR P丸ゴシック体M" panose="020B0600010101010101" pitchFamily="50" charset="-128"/>
              </a:rPr>
              <a:t>終選考に残った受賞者の中から栄えある対象が</a:t>
            </a:r>
            <a:r>
              <a:rPr kumimoji="1" lang="en-US" altLang="ja-JP" sz="1000" dirty="0" smtClean="0">
                <a:latin typeface="AR P丸ゴシック体M" panose="020B0600010101010101" pitchFamily="50" charset="-128"/>
                <a:ea typeface="AR P丸ゴシック体M" panose="020B0600010101010101" pitchFamily="50" charset="-128"/>
              </a:rPr>
              <a:t>1</a:t>
            </a:r>
            <a:r>
              <a:rPr kumimoji="1" lang="ja-JP" altLang="en-US" sz="1000" dirty="0" smtClean="0">
                <a:latin typeface="AR P丸ゴシック体M" panose="020B0600010101010101" pitchFamily="50" charset="-128"/>
                <a:ea typeface="AR P丸ゴシック体M" panose="020B0600010101010101" pitchFamily="50" charset="-128"/>
              </a:rPr>
              <a:t>名選ばれます。</a:t>
            </a:r>
            <a:endParaRPr lang="en-US" altLang="ja-JP" sz="1000" dirty="0">
              <a:latin typeface="AR P丸ゴシック体M" panose="020B0600010101010101" pitchFamily="50" charset="-128"/>
              <a:ea typeface="AR P丸ゴシック体M" panose="020B0600010101010101" pitchFamily="50" charset="-128"/>
            </a:endParaRPr>
          </a:p>
          <a:p>
            <a:endParaRPr lang="en-US" altLang="ja-JP" sz="1000" dirty="0">
              <a:latin typeface="AR P丸ゴシック体M" panose="020B0600010101010101" pitchFamily="50" charset="-128"/>
              <a:ea typeface="AR P丸ゴシック体M" panose="020B0600010101010101" pitchFamily="50" charset="-128"/>
            </a:endParaRPr>
          </a:p>
        </p:txBody>
      </p:sp>
      <p:pic>
        <p:nvPicPr>
          <p:cNvPr id="10" name="図 9"/>
          <p:cNvPicPr>
            <a:picLocks noChangeAspect="1"/>
          </p:cNvPicPr>
          <p:nvPr/>
        </p:nvPicPr>
        <p:blipFill>
          <a:blip r:embed="rId16"/>
          <a:stretch>
            <a:fillRect/>
          </a:stretch>
        </p:blipFill>
        <p:spPr>
          <a:xfrm>
            <a:off x="4427605" y="1605028"/>
            <a:ext cx="3023878" cy="1841152"/>
          </a:xfrm>
          <a:prstGeom prst="rect">
            <a:avLst/>
          </a:prstGeom>
          <a:ln w="25400">
            <a:noFill/>
          </a:ln>
        </p:spPr>
      </p:pic>
      <p:pic>
        <p:nvPicPr>
          <p:cNvPr id="11" name="図 10"/>
          <p:cNvPicPr>
            <a:picLocks noChangeAspect="1"/>
          </p:cNvPicPr>
          <p:nvPr/>
        </p:nvPicPr>
        <p:blipFill>
          <a:blip r:embed="rId17"/>
          <a:stretch>
            <a:fillRect/>
          </a:stretch>
        </p:blipFill>
        <p:spPr>
          <a:xfrm>
            <a:off x="536352" y="4478987"/>
            <a:ext cx="1428551" cy="1792067"/>
          </a:xfrm>
          <a:prstGeom prst="rect">
            <a:avLst/>
          </a:prstGeom>
          <a:ln w="15875" cap="rnd" cmpd="sng">
            <a:solidFill>
              <a:srgbClr val="CC0000"/>
            </a:solidFill>
            <a:bevel/>
          </a:ln>
        </p:spPr>
      </p:pic>
      <p:sp>
        <p:nvSpPr>
          <p:cNvPr id="13" name="テキスト ボックス 12"/>
          <p:cNvSpPr txBox="1"/>
          <p:nvPr/>
        </p:nvSpPr>
        <p:spPr>
          <a:xfrm>
            <a:off x="507814" y="4205820"/>
            <a:ext cx="1548822" cy="246221"/>
          </a:xfrm>
          <a:prstGeom prst="rect">
            <a:avLst/>
          </a:prstGeom>
          <a:noFill/>
        </p:spPr>
        <p:txBody>
          <a:bodyPr wrap="none" rtlCol="0">
            <a:spAutoFit/>
          </a:bodyPr>
          <a:lstStyle/>
          <a:p>
            <a:r>
              <a:rPr kumimoji="1" lang="ja-JP" altLang="en-US" sz="1000" b="1" dirty="0" smtClean="0">
                <a:solidFill>
                  <a:srgbClr val="CC0000"/>
                </a:solidFill>
                <a:latin typeface="AR P丸印篆B" panose="040B0900000000000000" pitchFamily="50" charset="-128"/>
                <a:ea typeface="AR P丸印篆B" panose="040B0900000000000000" pitchFamily="50" charset="-128"/>
              </a:rPr>
              <a:t>「ビル新聞」</a:t>
            </a:r>
            <a:r>
              <a:rPr kumimoji="1" lang="en-US" altLang="ja-JP" sz="1000" b="1" dirty="0" smtClean="0">
                <a:solidFill>
                  <a:srgbClr val="CC0000"/>
                </a:solidFill>
                <a:latin typeface="AR P丸印篆B" panose="040B0900000000000000" pitchFamily="50" charset="-128"/>
                <a:ea typeface="AR P丸印篆B" panose="040B0900000000000000" pitchFamily="50" charset="-128"/>
              </a:rPr>
              <a:t>10/12</a:t>
            </a:r>
            <a:r>
              <a:rPr kumimoji="1" lang="ja-JP" altLang="en-US" sz="1000" b="1" dirty="0" smtClean="0">
                <a:solidFill>
                  <a:srgbClr val="CC0000"/>
                </a:solidFill>
                <a:latin typeface="AR P丸印篆B" panose="040B0900000000000000" pitchFamily="50" charset="-128"/>
                <a:ea typeface="AR P丸印篆B" panose="040B0900000000000000" pitchFamily="50" charset="-128"/>
              </a:rPr>
              <a:t>号より</a:t>
            </a:r>
            <a:endParaRPr kumimoji="1" lang="ja-JP" altLang="en-US" sz="1000" b="1" dirty="0">
              <a:solidFill>
                <a:srgbClr val="CC0000"/>
              </a:solidFill>
              <a:latin typeface="AR P丸印篆B" panose="040B0900000000000000" pitchFamily="50" charset="-128"/>
              <a:ea typeface="AR P丸印篆B" panose="040B0900000000000000" pitchFamily="50" charset="-128"/>
            </a:endParaRPr>
          </a:p>
        </p:txBody>
      </p:sp>
      <p:sp>
        <p:nvSpPr>
          <p:cNvPr id="34" name="テキスト ボックス 33"/>
          <p:cNvSpPr txBox="1"/>
          <p:nvPr/>
        </p:nvSpPr>
        <p:spPr>
          <a:xfrm>
            <a:off x="5069037" y="3372012"/>
            <a:ext cx="1811714" cy="246221"/>
          </a:xfrm>
          <a:prstGeom prst="rect">
            <a:avLst/>
          </a:prstGeom>
          <a:noFill/>
        </p:spPr>
        <p:txBody>
          <a:bodyPr wrap="none" rtlCol="0">
            <a:spAutoFit/>
          </a:bodyPr>
          <a:lstStyle/>
          <a:p>
            <a:r>
              <a:rPr kumimoji="1" lang="ja-JP" altLang="en-US" sz="1000" b="1" dirty="0" smtClean="0">
                <a:solidFill>
                  <a:srgbClr val="CC0000"/>
                </a:solidFill>
                <a:latin typeface="AR P丸印篆B" panose="040B0900000000000000" pitchFamily="50" charset="-128"/>
                <a:ea typeface="AR P丸印篆B" panose="040B0900000000000000" pitchFamily="50" charset="-128"/>
              </a:rPr>
              <a:t>「ビルクリーニング」１１月号より</a:t>
            </a:r>
            <a:endParaRPr kumimoji="1" lang="ja-JP" altLang="en-US" sz="1000" b="1" dirty="0">
              <a:solidFill>
                <a:srgbClr val="CC0000"/>
              </a:solidFill>
              <a:latin typeface="AR P丸印篆B" panose="040B0900000000000000" pitchFamily="50" charset="-128"/>
              <a:ea typeface="AR P丸印篆B" panose="040B0900000000000000" pitchFamily="50" charset="-128"/>
            </a:endParaRPr>
          </a:p>
        </p:txBody>
      </p:sp>
      <p:sp>
        <p:nvSpPr>
          <p:cNvPr id="35" name="テキスト ボックス 34"/>
          <p:cNvSpPr txBox="1"/>
          <p:nvPr/>
        </p:nvSpPr>
        <p:spPr>
          <a:xfrm>
            <a:off x="305545" y="217635"/>
            <a:ext cx="2237071" cy="338554"/>
          </a:xfrm>
          <a:prstGeom prst="rect">
            <a:avLst/>
          </a:prstGeom>
          <a:noFill/>
        </p:spPr>
        <p:txBody>
          <a:bodyPr wrap="square" rtlCol="0">
            <a:spAutoFit/>
          </a:bodyPr>
          <a:lstStyle/>
          <a:p>
            <a:r>
              <a:rPr kumimoji="1" lang="ja-JP" altLang="en-US" sz="1600" b="1" dirty="0" smtClean="0">
                <a:solidFill>
                  <a:schemeClr val="bg1"/>
                </a:solidFill>
                <a:latin typeface="ＤＦＧロマン雪W9" panose="040B0900000000000000" pitchFamily="50" charset="-128"/>
                <a:ea typeface="ＤＦＧロマン雪W9" panose="040B0900000000000000" pitchFamily="50" charset="-128"/>
              </a:rPr>
              <a:t>広島管財社内報</a:t>
            </a:r>
            <a:endParaRPr kumimoji="1" lang="ja-JP" altLang="en-US" sz="1600" b="1" dirty="0">
              <a:solidFill>
                <a:schemeClr val="bg1"/>
              </a:solidFill>
              <a:latin typeface="ＤＦＧロマン雪W9" panose="040B0900000000000000" pitchFamily="50" charset="-128"/>
              <a:ea typeface="ＤＦＧロマン雪W9" panose="040B0900000000000000" pitchFamily="50" charset="-128"/>
            </a:endParaRPr>
          </a:p>
        </p:txBody>
      </p:sp>
    </p:spTree>
    <p:extLst>
      <p:ext uri="{BB962C8B-B14F-4D97-AF65-F5344CB8AC3E}">
        <p14:creationId xmlns:p14="http://schemas.microsoft.com/office/powerpoint/2010/main" val="321018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73</Words>
  <Application>Microsoft Office PowerPoint</Application>
  <PresentationFormat>ユーザー設定</PresentationFormat>
  <Paragraphs>48</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AR P丸ゴシック体M</vt:lpstr>
      <vt:lpstr>AR P丸印篆B</vt:lpstr>
      <vt:lpstr>ＤＦＧロマン雪W9</vt:lpstr>
      <vt:lpstr>ＤＦロマン雪W9</vt:lpstr>
      <vt:lpstr>ＭＳ Ｐゴシック</vt:lpstr>
      <vt:lpstr>TA微妙ADD</vt:lpstr>
      <vt:lpstr>ふい字</vt:lpstr>
      <vt:lpstr>Arial</vt:lpstr>
      <vt:lpstr>Calibri</vt:lpstr>
      <vt:lpstr>Calibri Light</vt:lpstr>
      <vt:lpstr>11</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2015-12-01T03:53:04Z</dcterms:modified>
</cp:coreProperties>
</file>